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600291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6900"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9" d="100"/>
          <a:sy n="19" d="100"/>
        </p:scale>
        <p:origin x="-2226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Calibri" pitchFamily="32" charset="0"/>
              <a:cs typeface="Lucida Sans Unicode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82442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228850" y="695325"/>
            <a:ext cx="24003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713" y="11183938"/>
            <a:ext cx="21421725" cy="771683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9838" y="20400963"/>
            <a:ext cx="1764347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E35F-12F0-4C27-9DC6-1EB365FD27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2734-4D38-497C-B698-CD348C1F0E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0538" y="425450"/>
            <a:ext cx="5668962" cy="317341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475" y="425450"/>
            <a:ext cx="16857663" cy="317341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2A86-0D71-4D87-8CFA-BC5E10AB3C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07C4-E68C-4C71-86B4-2DB1AC195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23134638"/>
            <a:ext cx="21423313" cy="71516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725" y="15259050"/>
            <a:ext cx="21423313" cy="78755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85C7-154E-425D-A407-AFB09D7727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475" y="8401050"/>
            <a:ext cx="11263313" cy="2375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76188" y="8401050"/>
            <a:ext cx="11263312" cy="2375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A10B-E727-4777-BF72-E29A030AC8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475" y="8059738"/>
            <a:ext cx="11134725" cy="3357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475" y="11417300"/>
            <a:ext cx="11134725" cy="2074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3188" y="8059738"/>
            <a:ext cx="11139487" cy="33575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3188" y="11417300"/>
            <a:ext cx="11139487" cy="2074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BF07-0E47-428B-A94B-5D6E5E2A1F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43D9-506F-4753-8DCF-51A3FAD500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317F-73E1-4D5C-8EE1-EDC290A237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475" y="1433513"/>
            <a:ext cx="8291513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613" y="1433513"/>
            <a:ext cx="14089062" cy="30727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475" y="7534275"/>
            <a:ext cx="8291513" cy="24626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CA7D-4A9C-4C29-861F-B0D93A9F95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0300" y="25201563"/>
            <a:ext cx="15120938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40300" y="3216275"/>
            <a:ext cx="15120938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40300" y="28176538"/>
            <a:ext cx="15120938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669E-E9B2-4DC4-A700-C14FC61945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425450"/>
            <a:ext cx="22679025" cy="802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49920" tIns="174960" rIns="349920" bIns="1749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8401050"/>
            <a:ext cx="22679025" cy="2375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49920" tIns="174960" rIns="349920" bIns="174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260475" y="33370838"/>
            <a:ext cx="5876925" cy="191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49920" tIns="174960" rIns="349920" bIns="17496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260475" y="33370838"/>
            <a:ext cx="5876925" cy="191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49920" tIns="174960" rIns="349920" bIns="17496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610600" y="33370838"/>
            <a:ext cx="7981950" cy="191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latin typeface="Calibri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8062575" y="33370838"/>
            <a:ext cx="5876925" cy="191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49920" tIns="174960" rIns="349920" bIns="17496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pitchFamily="32" charset="0"/>
              </a:defRPr>
            </a:lvl1pPr>
          </a:lstStyle>
          <a:p>
            <a:pPr>
              <a:defRPr/>
            </a:pPr>
            <a:fld id="{00F0149E-6708-40B7-BEBA-2E9B8CC194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800">
          <a:solidFill>
            <a:srgbClr val="000000"/>
          </a:solidFill>
          <a:latin typeface="Calibri" pitchFamily="32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30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07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2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2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7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19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0" descr="BIOMEDICA Fondazione Collegio Universitario S. Caterina da Siena_Logo DEFINITIVO-04.jpg"/>
          <p:cNvPicPr>
            <a:picLocks noChangeAspect="1" noChangeArrowheads="1"/>
          </p:cNvPicPr>
          <p:nvPr/>
        </p:nvPicPr>
        <p:blipFill>
          <a:blip r:embed="rId3"/>
          <a:srcRect t="29111" r="8238" b="27815"/>
          <a:stretch>
            <a:fillRect/>
          </a:stretch>
        </p:blipFill>
        <p:spPr bwMode="auto">
          <a:xfrm>
            <a:off x="18938875" y="3084513"/>
            <a:ext cx="53228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564438" y="1069975"/>
            <a:ext cx="10074275" cy="255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8000" b="1">
                <a:solidFill>
                  <a:schemeClr val="tx1"/>
                </a:solidFill>
              </a:rPr>
              <a:t>Cibo e salute: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8000" b="1">
                <a:solidFill>
                  <a:schemeClr val="tx1"/>
                </a:solidFill>
              </a:rPr>
              <a:t>The MediterrAsian Diet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28700" y="4679950"/>
            <a:ext cx="23163213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INFORMAZIONI GENERALI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3200" b="1" i="1" dirty="0">
                <a:solidFill>
                  <a:schemeClr val="tx1"/>
                </a:solidFill>
                <a:latin typeface="Calibri" pitchFamily="32" charset="0"/>
              </a:rPr>
              <a:t>Obiettivi formativi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3200" dirty="0">
                <a:solidFill>
                  <a:schemeClr val="tx1"/>
                </a:solidFill>
                <a:latin typeface="Calibri" pitchFamily="32" charset="0"/>
              </a:rPr>
              <a:t>Confrontare i 2 stili alimentari che portano alla longevità attraverso i principali studi scientifici sull’argomento. 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3200" dirty="0">
                <a:solidFill>
                  <a:schemeClr val="tx1"/>
                </a:solidFill>
                <a:latin typeface="Calibri" pitchFamily="32" charset="0"/>
              </a:rPr>
              <a:t>Si considereranno i rapporti fra alimentazione e cancro, fra alimentazione e geni (nutri genomica e nutri genetica), fra alimentazione e patologie cardiovascolari prendendo in considerazione studi clinici sull’argomento. Di questi si discuterà il disegno e l’analisi statistica sulla valutazione dell'effetto della dieta, si considereranno le meta analisi e le revisione sistematiche.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293813" y="16044863"/>
            <a:ext cx="11339512" cy="87100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15 gennaio 2018 – 4 ore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14.30: Introduzione al corso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Prof.ssa Mariangela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Rondanelli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, Prof.ssa Luisa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Bernardinelli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Titolo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La dieta mediterranea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14.45 : La storia, i principi e le basi scientifiche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15.30: La piramide alimentare e stile di vita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Cereali  non raffinati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Legumi e vegetali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Olio di oliva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Vino rosso e antiossidanti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Frutta secca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17.00: Esercitazioni pratiche: una giornata alimentare nel rispetto dei principi della dieta mediterranea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Relatore: 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Dott.ssa Mara Nichetti, Dietista clinica.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Dipartimento di Sanità pubblica, Medicina Sperimentale e Forense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Università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ASP Istituto di Cura Santa Margherita, Servizio Endocrino Nutrizionale</a:t>
            </a:r>
          </a:p>
        </p:txBody>
      </p:sp>
      <p:sp>
        <p:nvSpPr>
          <p:cNvPr id="14342" name="Rettangolo 4"/>
          <p:cNvSpPr>
            <a:spLocks noChangeArrowheads="1"/>
          </p:cNvSpPr>
          <p:nvPr/>
        </p:nvSpPr>
        <p:spPr bwMode="auto">
          <a:xfrm>
            <a:off x="1028700" y="9001125"/>
            <a:ext cx="5956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b="1" i="1">
                <a:solidFill>
                  <a:schemeClr val="tx1"/>
                </a:solidFill>
              </a:rPr>
              <a:t>Comitato </a:t>
            </a:r>
            <a:r>
              <a:rPr lang="it-IT" sz="3600" b="1" i="1">
                <a:solidFill>
                  <a:schemeClr val="tx1"/>
                </a:solidFill>
              </a:rPr>
              <a:t>scientifico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3200" b="1" i="1">
              <a:solidFill>
                <a:schemeClr val="tx1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solidFill>
                  <a:schemeClr val="tx1"/>
                </a:solidFill>
              </a:rPr>
              <a:t>Prof.ssa Mariangela Rondanelli,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>
                <a:solidFill>
                  <a:schemeClr val="tx1"/>
                </a:solidFill>
              </a:rPr>
              <a:t>ASP Santa Margherita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3200" i="1">
              <a:solidFill>
                <a:schemeClr val="tx1"/>
              </a:solidFill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>
                <a:solidFill>
                  <a:schemeClr val="tx1"/>
                </a:solidFill>
              </a:rPr>
              <a:t>Prof.ssa Luisa Bernardinelli,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>
                <a:solidFill>
                  <a:schemeClr val="tx1"/>
                </a:solidFill>
              </a:rPr>
              <a:t>Università degli Studi di Pavia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93813" y="25495250"/>
            <a:ext cx="11339512" cy="9572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22 gennaio 2018 – 4 ore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Titolo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La dieta vegetariana e vegana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14.00: La piramide alimentare nella dieta vegetariana e vegana a confronto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14.30: I potenziali benefici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Malattie cardiovascolari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Ictus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Tumori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15.00: Le potenziali criticità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Difficoltà nella reperibilità degli alimenti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Eccesso di grassi vegetali e prodotti conservati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Carenze vitaminiche, minerali e amminoacidiche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16.00: La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supplementazione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di micronutrienti</a:t>
            </a: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17.00: Esercitazioni pratiche: una giornata alimentare nel rispetto dei principi della dieta mediterranea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i="1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Relatore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Dott.ssa Milena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Faliva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, Dietista clinica.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Dipartimento di Sanità pubblica, Medicina Sperimentale e Forense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Università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ASP Istituto di Cura Santa Margherita, Servizio Endocrino Nutrizionale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4"/>
          <a:srcRect t="5988"/>
          <a:stretch>
            <a:fillRect/>
          </a:stretch>
        </p:blipFill>
        <p:spPr bwMode="auto">
          <a:xfrm>
            <a:off x="7345363" y="8424863"/>
            <a:ext cx="1058545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293813" y="14617700"/>
            <a:ext cx="57277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PROGRAMMA DEL CORSO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2850588" y="14376400"/>
            <a:ext cx="11344275" cy="7848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29 Gennaio 2018 – 4 ore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Titolo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Asian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Diet</a:t>
            </a: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14.00:  I potenziali benefici della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Asian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diet</a:t>
            </a: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marL="571500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16.00: I principali  alimenti e antiossidanti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I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curcuminoidi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della curcuma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I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gingeroli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dello zenzero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Gli isoflavoni della soia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Le catechine del te verde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Gli omega 3 delle alghe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17.00: Esercitazioni pratiche: una giornata alimentare nel rispetto dei principi della dieta asiatica</a:t>
            </a:r>
          </a:p>
          <a:p>
            <a:pPr marL="1714500" lvl="2" indent="-571500" algn="just">
              <a:buClr>
                <a:srgbClr val="000000"/>
              </a:buClr>
              <a:buSzPct val="100000"/>
              <a:buFontTx/>
              <a:buChar char="-"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Relatore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Dott.ssa Mara Nichetti, dietista clinica.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Dipartimento di Sanità pubblica, Medicina Sperimentale e Forense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Università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ASP Istituto di Cura Santa Margherita, Servizio Endocrino Nutrizionale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2847638" y="22178963"/>
            <a:ext cx="11339512" cy="6986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5 febbraio 2018 – 4 ore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Titolo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Western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diet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. La dieta occidentale</a:t>
            </a:r>
          </a:p>
          <a:p>
            <a:pPr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14.00: le principali criticità</a:t>
            </a:r>
          </a:p>
          <a:p>
            <a:pPr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15.00: patologie e abitudini alimentari scorrette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alimenti ad elevato contenuto energetico 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sale e ipertensione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acidi grassi saturi e patologie cardiovascolari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zuccheri e diabete mellito di tipo 2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effetti del consumo eccessivo di alcol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additivi e conservanti</a:t>
            </a:r>
          </a:p>
          <a:p>
            <a:pPr lvl="2" algn="just">
              <a:buClr>
                <a:srgbClr val="000000"/>
              </a:buClr>
              <a:buSzPct val="100000"/>
              <a:buFontTx/>
              <a:buChar char="-"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Relatore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Dott. Mara Nichetti, Dietista clinica.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Dipartimento di Sanità pubblica, Medicina Sperimentale e Forense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Università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ASP Istituto di Cura Santa Margherita, Servizio Endocrino Nutrizionale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2838113" y="29430663"/>
            <a:ext cx="11342687" cy="61247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2" charset="0"/>
              </a:rPr>
              <a:t>12 febbraio 2018 – 4 ore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2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Titolo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La dieta mediterranea e la longevità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14.00: blu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zones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 della longevità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14.30: deficit subclinici di nutrienti nell’anziano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15.30: Alimentazione e osteoporosi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16.30: Alimentazione e </a:t>
            </a:r>
            <a:r>
              <a:rPr lang="it-IT" sz="2800" dirty="0" err="1">
                <a:solidFill>
                  <a:schemeClr val="tx1"/>
                </a:solidFill>
                <a:latin typeface="Calibri" pitchFamily="32" charset="0"/>
              </a:rPr>
              <a:t>sarcopenia</a:t>
            </a: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-17.00: Esercitazioni pratiche: una giornata alimentare nel rispetto dei principi della dieta mediterranea per un soggetto anziano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sz="2800" dirty="0">
              <a:solidFill>
                <a:schemeClr val="tx1"/>
              </a:solidFill>
              <a:latin typeface="Calibri" pitchFamily="32" charset="0"/>
            </a:endParaRP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b="1" i="1" dirty="0">
                <a:solidFill>
                  <a:schemeClr val="tx1"/>
                </a:solidFill>
                <a:latin typeface="Calibri" pitchFamily="32" charset="0"/>
              </a:rPr>
              <a:t>Relatore</a:t>
            </a: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: Dott. Mara Nichetti, Dietista clinica.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Dipartimento di Sanità pubblica, Medicina Sperimentale e Forense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Università di Pavia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it-IT" sz="2800" dirty="0">
                <a:solidFill>
                  <a:schemeClr val="tx1"/>
                </a:solidFill>
                <a:latin typeface="Calibri" pitchFamily="32" charset="0"/>
              </a:rPr>
              <a:t>ASP Istituto di Cura Santa Margherita, Servizio Endocrino Nutrizionale</a:t>
            </a:r>
          </a:p>
        </p:txBody>
      </p:sp>
      <p:sp>
        <p:nvSpPr>
          <p:cNvPr id="14349" name="Rettangolo 14"/>
          <p:cNvSpPr>
            <a:spLocks noChangeArrowheads="1"/>
          </p:cNvSpPr>
          <p:nvPr/>
        </p:nvSpPr>
        <p:spPr bwMode="auto">
          <a:xfrm>
            <a:off x="18089563" y="9001125"/>
            <a:ext cx="65373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b="1" i="1">
                <a:solidFill>
                  <a:schemeClr val="tx1"/>
                </a:solidFill>
              </a:rPr>
              <a:t>Sede del corso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32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>
                <a:solidFill>
                  <a:schemeClr val="tx1"/>
                </a:solidFill>
              </a:rPr>
              <a:t>Residenza Universitaria Biomedica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>
                <a:solidFill>
                  <a:schemeClr val="tx1"/>
                </a:solidFill>
              </a:rPr>
              <a:t>Fondazione Collegio Universitario S. Caterina da Siena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3200" i="1">
                <a:solidFill>
                  <a:schemeClr val="tx1"/>
                </a:solidFill>
              </a:rPr>
              <a:t>via L. Giulotto, 12 - Pavia.</a:t>
            </a:r>
          </a:p>
        </p:txBody>
      </p:sp>
      <p:grpSp>
        <p:nvGrpSpPr>
          <p:cNvPr id="14350" name="Group 1"/>
          <p:cNvGrpSpPr>
            <a:grpSpLocks/>
          </p:cNvGrpSpPr>
          <p:nvPr/>
        </p:nvGrpSpPr>
        <p:grpSpPr bwMode="auto">
          <a:xfrm>
            <a:off x="18722975" y="376238"/>
            <a:ext cx="2590800" cy="2706687"/>
            <a:chOff x="481" y="369"/>
            <a:chExt cx="1590" cy="2334"/>
          </a:xfrm>
        </p:grpSpPr>
        <p:pic>
          <p:nvPicPr>
            <p:cNvPr id="14354" name="Picture 2"/>
            <p:cNvPicPr>
              <a:picLocks noChangeAspect="1" noChangeArrowheads="1"/>
            </p:cNvPicPr>
            <p:nvPr/>
          </p:nvPicPr>
          <p:blipFill>
            <a:blip r:embed="rId5">
              <a:lum bright="2000" contrast="10000"/>
            </a:blip>
            <a:srcRect/>
            <a:stretch>
              <a:fillRect/>
            </a:stretch>
          </p:blipFill>
          <p:spPr bwMode="auto">
            <a:xfrm>
              <a:off x="614" y="369"/>
              <a:ext cx="1281" cy="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Text Box 3"/>
            <p:cNvSpPr txBox="1">
              <a:spLocks noChangeArrowheads="1"/>
            </p:cNvSpPr>
            <p:nvPr/>
          </p:nvSpPr>
          <p:spPr bwMode="auto">
            <a:xfrm>
              <a:off x="481" y="2091"/>
              <a:ext cx="1590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2000" b="1">
                  <a:solidFill>
                    <a:srgbClr val="000000"/>
                  </a:solidFill>
                  <a:latin typeface="Copperplate Gothic Light" pitchFamily="34" charset="0"/>
                </a:rPr>
                <a:t>IDR «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2000" b="1">
                  <a:solidFill>
                    <a:srgbClr val="000000"/>
                  </a:solidFill>
                  <a:latin typeface="Copperplate Gothic Light" pitchFamily="34" charset="0"/>
                </a:rPr>
                <a:t>S. Margherita</a:t>
              </a:r>
              <a:r>
                <a:rPr lang="it-IT" altLang="it-IT" sz="2000">
                  <a:solidFill>
                    <a:srgbClr val="000000"/>
                  </a:solidFill>
                  <a:latin typeface="Copperplate Gothic Light" pitchFamily="34" charset="0"/>
                </a:rPr>
                <a:t>"</a:t>
              </a:r>
            </a:p>
          </p:txBody>
        </p:sp>
      </p:grpSp>
      <p:grpSp>
        <p:nvGrpSpPr>
          <p:cNvPr id="14351" name="Group 4"/>
          <p:cNvGrpSpPr>
            <a:grpSpLocks/>
          </p:cNvGrpSpPr>
          <p:nvPr/>
        </p:nvGrpSpPr>
        <p:grpSpPr bwMode="auto">
          <a:xfrm>
            <a:off x="1028700" y="579438"/>
            <a:ext cx="4032250" cy="3838575"/>
            <a:chOff x="13265" y="272"/>
            <a:chExt cx="2493" cy="2232"/>
          </a:xfrm>
        </p:grpSpPr>
        <p:pic>
          <p:nvPicPr>
            <p:cNvPr id="14352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630" y="272"/>
              <a:ext cx="1763" cy="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Text Box 6"/>
            <p:cNvSpPr txBox="1">
              <a:spLocks noChangeArrowheads="1"/>
            </p:cNvSpPr>
            <p:nvPr/>
          </p:nvSpPr>
          <p:spPr bwMode="auto">
            <a:xfrm>
              <a:off x="13265" y="2091"/>
              <a:ext cx="249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it-IT" altLang="it-IT" sz="2000" b="1">
                  <a:solidFill>
                    <a:srgbClr val="000000"/>
                  </a:solidFill>
                  <a:latin typeface="Copperplate Gothic Light" pitchFamily="34" charset="0"/>
                </a:rPr>
                <a:t>Università degli studi di Pavia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Lucida Sans Unicode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626</Words>
  <Application>Microsoft Office PowerPoint</Application>
  <PresentationFormat>Personalizzato</PresentationFormat>
  <Paragraphs>108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Laboratorio-uni</dc:creator>
  <cp:lastModifiedBy>studenti98</cp:lastModifiedBy>
  <cp:revision>41</cp:revision>
  <cp:lastPrinted>2012-10-19T13:11:54Z</cp:lastPrinted>
  <dcterms:created xsi:type="dcterms:W3CDTF">2012-10-19T09:16:54Z</dcterms:created>
  <dcterms:modified xsi:type="dcterms:W3CDTF">2017-12-01T14:08:20Z</dcterms:modified>
</cp:coreProperties>
</file>